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4286" autoAdjust="0"/>
  </p:normalViewPr>
  <p:slideViewPr>
    <p:cSldViewPr showGuides="1">
      <p:cViewPr varScale="1">
        <p:scale>
          <a:sx n="83" d="100"/>
          <a:sy n="83" d="100"/>
        </p:scale>
        <p:origin x="1685" y="72"/>
      </p:cViewPr>
      <p:guideLst>
        <p:guide orient="horz" pos="2159"/>
        <p:guide pos="3102"/>
      </p:guideLst>
    </p:cSldViewPr>
  </p:slideViewPr>
  <p:notesTextViewPr>
    <p:cViewPr>
      <p:scale>
        <a:sx n="400" d="100"/>
        <a:sy n="4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7440"/>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60994251"/>
              </p:ext>
            </p:extLst>
          </p:nvPr>
        </p:nvGraphicFramePr>
        <p:xfrm>
          <a:off x="453579" y="3544275"/>
          <a:ext cx="4019748" cy="2405006"/>
        </p:xfrm>
        <a:graphic>
          <a:graphicData uri="http://schemas.openxmlformats.org/drawingml/2006/table">
            <a:tbl>
              <a:tblPr/>
              <a:tblGrid>
                <a:gridCol w="4019748">
                  <a:extLst>
                    <a:ext uri="{9D8B030D-6E8A-4147-A177-3AD203B41FA5}">
                      <a16:colId xmlns:a16="http://schemas.microsoft.com/office/drawing/2014/main" val="20000"/>
                    </a:ext>
                  </a:extLst>
                </a:gridCol>
              </a:tblGrid>
              <a:tr h="24050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108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0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a:t>
                      </a:r>
                      <a:r>
                        <a:rPr lang="ru-RU" altLang="zh-CN" sz="1200" b="1" i="1" baseline="0" dirty="0">
                          <a:solidFill>
                            <a:schemeClr val="tx2">
                              <a:lumMod val="75000"/>
                            </a:schemeClr>
                          </a:solidFill>
                          <a:latin typeface="Times New Roman" panose="02020603050405020304" pitchFamily="18" charset="0"/>
                          <a:cs typeface="Times New Roman" panose="02020603050405020304" pitchFamily="18" charset="0"/>
                        </a:rPr>
                        <a:t>6</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 жыл 18 сәуір </a:t>
                      </a:r>
                      <a:endParaRPr lang="zh-CN" altLang="x-none" sz="1200" b="1" i="1"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07909" y="3296907"/>
            <a:ext cx="4759325"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2026 жылғы 18</a:t>
            </a:r>
            <a:r>
              <a:rPr lang="kk-KZ" sz="1100" b="1" kern="1400" dirty="0">
                <a:latin typeface="Times New Roman" panose="02020603050405020304" pitchFamily="18" charset="0"/>
                <a:cs typeface="Times New Roman" panose="02020603050405020304" pitchFamily="18" charset="0"/>
              </a:rPr>
              <a:t> сәуір</a:t>
            </a:r>
            <a:r>
              <a:rPr lang="kk-KZ"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a:t>
            </a:r>
            <a:r>
              <a:rPr lang="ru-RU" altLang="ru-RU" sz="1100" b="1" dirty="0" err="1">
                <a:latin typeface="Times New Roman" panose="02020603050405020304" pitchFamily="18" charset="0"/>
                <a:cs typeface="Times New Roman" panose="02020603050405020304" pitchFamily="18" charset="0"/>
              </a:rPr>
              <a:t>қаласыны</a:t>
            </a:r>
            <a:r>
              <a:rPr lang="kk-KZ" altLang="ru-RU" sz="1100" b="1" dirty="0">
                <a:latin typeface="Times New Roman" panose="02020603050405020304" pitchFamily="18" charset="0"/>
                <a:cs typeface="Times New Roman" panose="02020603050405020304" pitchFamily="18" charset="0"/>
              </a:rPr>
              <a:t>ң</a:t>
            </a:r>
            <a:r>
              <a:rPr lang="ru-RU" altLang="ru-RU" sz="11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ауасының</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жай-күйі</a:t>
            </a:r>
            <a:r>
              <a:rPr lang="ru-RU" altLang="ru-RU" sz="11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975278022"/>
              </p:ext>
            </p:extLst>
          </p:nvPr>
        </p:nvGraphicFramePr>
        <p:xfrm>
          <a:off x="5204966" y="3770596"/>
          <a:ext cx="4320480" cy="2537667"/>
        </p:xfrm>
        <a:graphic>
          <a:graphicData uri="http://schemas.openxmlformats.org/drawingml/2006/table">
            <a:tbl>
              <a:tblPr firstRow="1" bandRow="1">
                <a:tableStyleId>{5C22544A-7EE6-4342-B048-85BDC9FD1C3A}</a:tableStyleId>
              </a:tblPr>
              <a:tblGrid>
                <a:gridCol w="1748662">
                  <a:extLst>
                    <a:ext uri="{9D8B030D-6E8A-4147-A177-3AD203B41FA5}">
                      <a16:colId xmlns:a16="http://schemas.microsoft.com/office/drawing/2014/main" val="3583770891"/>
                    </a:ext>
                  </a:extLst>
                </a:gridCol>
                <a:gridCol w="1362635">
                  <a:extLst>
                    <a:ext uri="{9D8B030D-6E8A-4147-A177-3AD203B41FA5}">
                      <a16:colId xmlns:a16="http://schemas.microsoft.com/office/drawing/2014/main" val="1276116030"/>
                    </a:ext>
                  </a:extLst>
                </a:gridCol>
                <a:gridCol w="1209183">
                  <a:extLst>
                    <a:ext uri="{9D8B030D-6E8A-4147-A177-3AD203B41FA5}">
                      <a16:colId xmlns:a16="http://schemas.microsoft.com/office/drawing/2014/main" val="2096923049"/>
                    </a:ext>
                  </a:extLst>
                </a:gridCol>
              </a:tblGrid>
              <a:tr h="30006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err="1">
                          <a:solidFill>
                            <a:schemeClr val="tx1"/>
                          </a:solidFill>
                          <a:latin typeface="Times New Roman" panose="02020603050405020304" pitchFamily="18" charset="0"/>
                          <a:cs typeface="Times New Roman" panose="02020603050405020304" pitchFamily="18" charset="0"/>
                        </a:rPr>
                        <a:t>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7736">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err="1">
                          <a:solidFill>
                            <a:schemeClr val="tx1"/>
                          </a:solidFill>
                          <a:latin typeface="Times New Roman" panose="02020603050405020304" pitchFamily="18" charset="0"/>
                          <a:cs typeface="Times New Roman" panose="02020603050405020304" pitchFamily="18" charset="0"/>
                        </a:rPr>
                        <a:t>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56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0.111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3184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0.637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70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0.352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169460">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43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0.109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0.313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5223062" y="199941"/>
            <a:ext cx="4257035" cy="1954381"/>
          </a:xfrm>
          <a:prstGeom prst="rect">
            <a:avLst/>
          </a:prstGeom>
          <a:solidFill>
            <a:schemeClr val="bg1"/>
          </a:solidFill>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a:t>
            </a:r>
          </a:p>
          <a:p>
            <a:pPr lvl="0" algn="ctr"/>
            <a:r>
              <a:rPr lang="ru-RU" sz="1100" b="1" dirty="0">
                <a:latin typeface="Times New Roman" panose="02020603050405020304" pitchFamily="18" charset="0"/>
                <a:cs typeface="Times New Roman" panose="02020603050405020304" pitchFamily="18" charset="0"/>
              </a:rPr>
              <a:t>19 </a:t>
            </a:r>
            <a:r>
              <a:rPr lang="kk-KZ" sz="1100" b="1" kern="1400" dirty="0">
                <a:latin typeface="Times New Roman" panose="02020603050405020304" pitchFamily="18" charset="0"/>
                <a:cs typeface="Times New Roman" panose="02020603050405020304" pitchFamily="18" charset="0"/>
              </a:rPr>
              <a:t>сәуірг</a:t>
            </a:r>
            <a:r>
              <a:rPr lang="kk-KZ" sz="1100" b="1" dirty="0">
                <a:latin typeface="Times New Roman" panose="02020603050405020304" pitchFamily="18" charset="0"/>
                <a:cs typeface="Times New Roman" panose="02020603050405020304" pitchFamily="18" charset="0"/>
              </a:rPr>
              <a:t>е ауа-райы болжамы</a:t>
            </a:r>
            <a:endParaRPr lang="ru-RU" sz="1100" b="1" dirty="0">
              <a:solidFill>
                <a:prstClr val="black">
                  <a:lumMod val="75000"/>
                  <a:lumOff val="25000"/>
                </a:prstClr>
              </a:solidFill>
              <a:latin typeface="Times New Roman" panose="02020603050405020304" pitchFamily="18" charset="0"/>
              <a:cs typeface="Times New Roman" panose="02020603050405020304" pitchFamily="18" charset="0"/>
            </a:endParaRPr>
          </a:p>
          <a:p>
            <a:pPr lvl="0" algn="ctr"/>
            <a:r>
              <a:rPr lang="ru-RU" sz="1100" b="1" dirty="0">
                <a:latin typeface="Times New Roman" panose="02020603050405020304" pitchFamily="18" charset="0"/>
                <a:cs typeface="Times New Roman" panose="02020603050405020304" pitchFamily="18" charset="0"/>
              </a:rPr>
              <a:t>18 сәуір</a:t>
            </a:r>
            <a:r>
              <a:rPr lang="kk-KZ" sz="1100" b="1" dirty="0">
                <a:latin typeface="Times New Roman" panose="02020603050405020304" pitchFamily="18" charset="0"/>
                <a:cs typeface="Times New Roman" panose="02020603050405020304" pitchFamily="18" charset="0"/>
              </a:rPr>
              <a:t> сағ</a:t>
            </a:r>
            <a:r>
              <a:rPr lang="ru-RU" sz="1100" b="1" dirty="0">
                <a:latin typeface="Times New Roman" panose="02020603050405020304" pitchFamily="18" charset="0"/>
                <a:cs typeface="Times New Roman" panose="02020603050405020304" pitchFamily="18" charset="0"/>
              </a:rPr>
              <a:t>. 20.00-дан</a:t>
            </a:r>
            <a:r>
              <a:rPr lang="kk-KZ" sz="1100" b="1" kern="1400" dirty="0">
                <a:latin typeface="Times New Roman" panose="02020603050405020304" pitchFamily="18" charset="0"/>
                <a:cs typeface="Times New Roman" panose="02020603050405020304" pitchFamily="18" charset="0"/>
              </a:rPr>
              <a:t> 19</a:t>
            </a:r>
            <a:r>
              <a:rPr lang="ru-RU" sz="1100" b="1" dirty="0">
                <a:latin typeface="Times New Roman" panose="02020603050405020304" pitchFamily="18" charset="0"/>
                <a:cs typeface="Times New Roman" panose="02020603050405020304" pitchFamily="18" charset="0"/>
              </a:rPr>
              <a:t> </a:t>
            </a:r>
            <a:r>
              <a:rPr lang="kk-KZ" sz="1100" b="1" kern="1400" dirty="0">
                <a:latin typeface="Times New Roman" panose="02020603050405020304" pitchFamily="18" charset="0"/>
                <a:cs typeface="Times New Roman" panose="02020603050405020304" pitchFamily="18" charset="0"/>
              </a:rPr>
              <a:t>сәуір </a:t>
            </a:r>
            <a:r>
              <a:rPr lang="kk-KZ" sz="1100" b="1" dirty="0">
                <a:latin typeface="Times New Roman" panose="02020603050405020304" pitchFamily="18" charset="0"/>
                <a:cs typeface="Times New Roman" panose="02020603050405020304" pitchFamily="18" charset="0"/>
              </a:rPr>
              <a:t>сағ</a:t>
            </a:r>
            <a:r>
              <a:rPr lang="ru-RU" sz="1100" b="1" dirty="0">
                <a:latin typeface="Times New Roman" panose="02020603050405020304" pitchFamily="18" charset="0"/>
                <a:cs typeface="Times New Roman" panose="02020603050405020304" pitchFamily="18" charset="0"/>
              </a:rPr>
              <a:t>. 20.00-ге дейін </a:t>
            </a:r>
            <a:r>
              <a:rPr lang="kk-KZ" sz="11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 </a:t>
            </a:r>
          </a:p>
          <a:p>
            <a:pPr indent="176213" algn="just"/>
            <a:r>
              <a:rPr lang="kk-KZ" sz="1100" dirty="0">
                <a:latin typeface="Times New Roman" panose="02020603050405020304" pitchFamily="18" charset="0"/>
                <a:cs typeface="Times New Roman" panose="02020603050405020304" pitchFamily="18" charset="0"/>
              </a:rPr>
              <a:t>Көшпелі бұлтты, жауын-шашынсыз. Оңтүстік-батыстан </a:t>
            </a:r>
            <a:r>
              <a:rPr lang="ru-RU" sz="1100" dirty="0">
                <a:latin typeface="Times New Roman" panose="02020603050405020304" pitchFamily="18" charset="0"/>
                <a:cs typeface="Times New Roman" panose="02020603050405020304" pitchFamily="18" charset="0"/>
              </a:rPr>
              <a:t>жел соғады</a:t>
            </a:r>
            <a:r>
              <a:rPr lang="kk-KZ" sz="1100" dirty="0">
                <a:latin typeface="Times New Roman" panose="02020603050405020304" pitchFamily="18" charset="0"/>
                <a:cs typeface="Times New Roman" panose="02020603050405020304" pitchFamily="18" charset="0"/>
              </a:rPr>
              <a:t>, күші</a:t>
            </a:r>
            <a:r>
              <a:rPr lang="ru-RU" sz="1100" dirty="0">
                <a:latin typeface="Times New Roman" panose="02020603050405020304" pitchFamily="18" charset="0"/>
                <a:cs typeface="Times New Roman" panose="02020603050405020304" pitchFamily="18" charset="0"/>
              </a:rPr>
              <a:t> 9-14 м/с</a:t>
            </a:r>
            <a:r>
              <a:rPr lang="kk-KZ" sz="1100" dirty="0">
                <a:latin typeface="Times New Roman" panose="02020603050405020304" pitchFamily="18" charset="0"/>
                <a:cs typeface="Times New Roman" panose="02020603050405020304" pitchFamily="18" charset="0"/>
              </a:rPr>
              <a:t>.</a:t>
            </a:r>
            <a:r>
              <a:rPr lang="ru-RU" sz="1100" dirty="0">
                <a:latin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Ауа температурасы </a:t>
            </a:r>
            <a:r>
              <a:rPr lang="kk-KZ" sz="1100">
                <a:latin typeface="Times New Roman" panose="02020603050405020304" pitchFamily="18" charset="0"/>
                <a:cs typeface="Times New Roman" panose="02020603050405020304" pitchFamily="18" charset="0"/>
              </a:rPr>
              <a:t>түнде 1-3, </a:t>
            </a:r>
            <a:r>
              <a:rPr lang="kk-KZ" sz="1100" dirty="0">
                <a:latin typeface="Times New Roman" panose="02020603050405020304" pitchFamily="18" charset="0"/>
                <a:cs typeface="Times New Roman" panose="02020603050405020304" pitchFamily="18" charset="0"/>
              </a:rPr>
              <a:t>күндіз 13-15 градус жылы</a:t>
            </a:r>
            <a:r>
              <a:rPr lang="ru-RU" sz="1100" dirty="0">
                <a:latin typeface="Times New Roman" panose="02020603050405020304" pitchFamily="18" charset="0"/>
                <a:cs typeface="Times New Roman" panose="02020603050405020304" pitchFamily="18" charset="0"/>
              </a:rPr>
              <a:t>.</a:t>
            </a:r>
          </a:p>
          <a:p>
            <a:pPr algn="ctr"/>
            <a:r>
              <a:rPr lang="kk-KZ" sz="1100" b="1" dirty="0">
                <a:latin typeface="Times New Roman" panose="02020603050405020304" pitchFamily="18" charset="0"/>
                <a:cs typeface="Times New Roman" panose="02020603050405020304" pitchFamily="18" charset="0"/>
              </a:rPr>
              <a:t>Түнде </a:t>
            </a:r>
            <a:r>
              <a:rPr lang="kk-KZ" sz="1100" b="1" kern="1400" dirty="0">
                <a:latin typeface="Times New Roman" panose="02020603050405020304" pitchFamily="18" charset="0"/>
                <a:cs typeface="Times New Roman" panose="02020603050405020304" pitchFamily="18" charset="0"/>
              </a:rPr>
              <a:t>20 сәуірге</a:t>
            </a:r>
            <a:r>
              <a:rPr lang="kk-KZ" sz="1100" b="1" dirty="0">
                <a:latin typeface="Times New Roman" panose="02020603050405020304" pitchFamily="18" charset="0"/>
                <a:cs typeface="Times New Roman" panose="02020603050405020304" pitchFamily="18" charset="0"/>
              </a:rPr>
              <a:t> ауа-райы болжамы</a:t>
            </a:r>
          </a:p>
          <a:p>
            <a:pPr algn="ctr"/>
            <a:r>
              <a:rPr lang="ru-RU" sz="1100" b="1" kern="1400" dirty="0">
                <a:latin typeface="Times New Roman" panose="02020603050405020304" pitchFamily="18" charset="0"/>
                <a:cs typeface="Times New Roman" panose="02020603050405020304" pitchFamily="18" charset="0"/>
              </a:rPr>
              <a:t>19 </a:t>
            </a:r>
            <a:r>
              <a:rPr lang="kk-KZ" sz="1100" b="1" kern="1400" dirty="0">
                <a:latin typeface="Times New Roman" panose="02020603050405020304" pitchFamily="18" charset="0"/>
                <a:cs typeface="Times New Roman" panose="02020603050405020304" pitchFamily="18" charset="0"/>
              </a:rPr>
              <a:t>сәуір </a:t>
            </a:r>
            <a:r>
              <a:rPr lang="kk-KZ" sz="1100" b="1" dirty="0">
                <a:latin typeface="Times New Roman" panose="02020603050405020304" pitchFamily="18" charset="0"/>
                <a:cs typeface="Times New Roman" panose="02020603050405020304" pitchFamily="18" charset="0"/>
              </a:rPr>
              <a:t>сағ</a:t>
            </a:r>
            <a:r>
              <a:rPr lang="ru-RU" sz="1100" b="1" dirty="0">
                <a:latin typeface="Times New Roman" panose="02020603050405020304" pitchFamily="18" charset="0"/>
                <a:cs typeface="Times New Roman" panose="02020603050405020304" pitchFamily="18" charset="0"/>
              </a:rPr>
              <a:t>. 20.00-дан 20 сәуір</a:t>
            </a:r>
            <a:r>
              <a:rPr lang="kk-KZ" sz="1100" b="1" dirty="0">
                <a:latin typeface="Times New Roman" panose="02020603050405020304" pitchFamily="18" charset="0"/>
                <a:cs typeface="Times New Roman" panose="02020603050405020304" pitchFamily="18" charset="0"/>
              </a:rPr>
              <a:t> сағ</a:t>
            </a:r>
            <a:r>
              <a:rPr lang="ru-RU" sz="1100" b="1" dirty="0">
                <a:latin typeface="Times New Roman" panose="02020603050405020304" pitchFamily="18" charset="0"/>
                <a:cs typeface="Times New Roman" panose="02020603050405020304" pitchFamily="18" charset="0"/>
              </a:rPr>
              <a:t>. 08.00-ге дейін </a:t>
            </a:r>
          </a:p>
          <a:p>
            <a:pPr indent="176213" algn="just"/>
            <a:r>
              <a:rPr lang="kk-KZ" sz="1100" dirty="0">
                <a:latin typeface="Times New Roman" panose="02020603050405020304" pitchFamily="18" charset="0"/>
                <a:cs typeface="Times New Roman" panose="02020603050405020304" pitchFamily="18" charset="0"/>
              </a:rPr>
              <a:t>Көшпелі бұлтты, жауын-шашынсыз. Оңтүстік-батыстан </a:t>
            </a:r>
            <a:r>
              <a:rPr lang="ru-RU" sz="1100" dirty="0">
                <a:latin typeface="Times New Roman" panose="02020603050405020304" pitchFamily="18" charset="0"/>
                <a:cs typeface="Times New Roman" panose="02020603050405020304" pitchFamily="18" charset="0"/>
              </a:rPr>
              <a:t>жел соғады</a:t>
            </a:r>
            <a:r>
              <a:rPr lang="kk-KZ" sz="1100" dirty="0">
                <a:latin typeface="Times New Roman" panose="02020603050405020304" pitchFamily="18" charset="0"/>
                <a:cs typeface="Times New Roman" panose="02020603050405020304" pitchFamily="18" charset="0"/>
              </a:rPr>
              <a:t>, күші</a:t>
            </a:r>
            <a:r>
              <a:rPr lang="ru-RU" sz="1100" dirty="0">
                <a:latin typeface="Times New Roman" panose="02020603050405020304" pitchFamily="18" charset="0"/>
                <a:cs typeface="Times New Roman" panose="02020603050405020304" pitchFamily="18" charset="0"/>
              </a:rPr>
              <a:t> 7-12 м/с</a:t>
            </a:r>
            <a:r>
              <a:rPr lang="kk-KZ" sz="1100" dirty="0">
                <a:latin typeface="Times New Roman" panose="02020603050405020304" pitchFamily="18" charset="0"/>
                <a:cs typeface="Times New Roman" panose="02020603050405020304" pitchFamily="18" charset="0"/>
              </a:rPr>
              <a:t>. Ауа температурасы 1-3 градус жылы.</a:t>
            </a:r>
          </a:p>
          <a:p>
            <a:pPr indent="176213" algn="just"/>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189139" y="2154006"/>
            <a:ext cx="4325842" cy="769441"/>
          </a:xfrm>
          <a:prstGeom prst="rect">
            <a:avLst/>
          </a:prstGeom>
          <a:solidFill>
            <a:schemeClr val="bg1"/>
          </a:solidFill>
          <a:ln w="9525">
            <a:solidFill>
              <a:schemeClr val="tx1">
                <a:lumMod val="50000"/>
                <a:lumOff val="50000"/>
              </a:schemeClr>
            </a:solidFill>
          </a:ln>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6213" algn="just"/>
            <a:r>
              <a:rPr lang="ru-RU" sz="1100" dirty="0">
                <a:solidFill>
                  <a:prstClr val="black"/>
                </a:solidFill>
                <a:latin typeface="Times New Roman" panose="02020603050405020304" pitchFamily="18" charset="0"/>
                <a:cs typeface="Times New Roman" panose="02020603050405020304" pitchFamily="18" charset="0"/>
              </a:rPr>
              <a:t>Метеорологиялық жағдайлар </a:t>
            </a:r>
            <a:r>
              <a:rPr lang="ru-RU" altLang="ru-RU" sz="1100" dirty="0">
                <a:solidFill>
                  <a:schemeClr val="tx1"/>
                </a:solidFill>
                <a:latin typeface="Times New Roman" panose="02020603050405020304" pitchFamily="18" charset="0"/>
                <a:cs typeface="Times New Roman" pitchFamily="18" charset="0"/>
              </a:rPr>
              <a:t>қала атмосферасында ластаушы заттардың </a:t>
            </a:r>
            <a:r>
              <a:rPr lang="ru-RU" altLang="ru-RU" sz="1100" b="1" dirty="0">
                <a:solidFill>
                  <a:schemeClr val="tx1"/>
                </a:solidFill>
                <a:latin typeface="Times New Roman" panose="02020603050405020304" pitchFamily="18" charset="0"/>
                <a:cs typeface="Times New Roman" pitchFamily="18" charset="0"/>
              </a:rPr>
              <a:t>сейілуіне</a:t>
            </a:r>
            <a:r>
              <a:rPr lang="ru-RU" sz="1100" b="1" dirty="0">
                <a:solidFill>
                  <a:prstClr val="black"/>
                </a:solidFill>
                <a:latin typeface="Times New Roman" panose="02020603050405020304" pitchFamily="18" charset="0"/>
                <a:cs typeface="Times New Roman" panose="02020603050405020304" pitchFamily="18" charset="0"/>
              </a:rPr>
              <a:t>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indent="176213" algn="just"/>
            <a:r>
              <a:rPr lang="ru-RU" sz="11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a:t>
            </a:r>
            <a:r>
              <a:rPr lang="ru-RU" sz="1100" dirty="0">
                <a:solidFill>
                  <a:prstClr val="black"/>
                </a:solidFill>
                <a:latin typeface="Times New Roman" panose="02020603050405020304" pitchFamily="18" charset="0"/>
                <a:cs typeface="Times New Roman" panose="02020603050405020304" pitchFamily="18" charset="0"/>
              </a:rPr>
              <a:t> болады деп күтілуде.</a:t>
            </a:r>
          </a:p>
        </p:txBody>
      </p:sp>
      <p:sp>
        <p:nvSpPr>
          <p:cNvPr id="21" name="TextBox 13">
            <a:extLst>
              <a:ext uri="{FF2B5EF4-FFF2-40B4-BE49-F238E27FC236}">
                <a16:creationId xmlns:a16="http://schemas.microsoft.com/office/drawing/2014/main" id="{D4B7C4FC-2183-435A-AC03-60CF3ED040F1}"/>
              </a:ext>
            </a:extLst>
          </p:cNvPr>
          <p:cNvSpPr txBox="1"/>
          <p:nvPr/>
        </p:nvSpPr>
        <p:spPr>
          <a:xfrm>
            <a:off x="5189139" y="3052053"/>
            <a:ext cx="4320480" cy="261610"/>
          </a:xfrm>
          <a:prstGeom prst="rect">
            <a:avLst/>
          </a:prstGeom>
          <a:solidFill>
            <a:schemeClr val="bg1"/>
          </a:solidFill>
          <a:ln w="9525">
            <a:solidFill>
              <a:schemeClr val="tx1">
                <a:lumMod val="50000"/>
                <a:lumOff val="50000"/>
              </a:schemeClr>
            </a:solidFill>
          </a:ln>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dirty="0" err="1">
                <a:solidFill>
                  <a:prstClr val="black"/>
                </a:solidFill>
                <a:latin typeface="Times New Roman" panose="02020603050405020304" pitchFamily="18" charset="0"/>
                <a:cs typeface="Times New Roman" panose="02020603050405020304" pitchFamily="18" charset="0"/>
              </a:rPr>
              <a:t>жоқ</a:t>
            </a:r>
            <a:endParaRPr lang="ru-RU" sz="11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a:solidFill>
                  <a:srgbClr val="000000"/>
                </a:solidFill>
                <a:latin typeface="Times New Roman" panose="02020603050405020304" pitchFamily="18" charset="0"/>
                <a:cs typeface="Times New Roman" panose="02020603050405020304" pitchFamily="18" charset="0"/>
              </a:rPr>
              <a:t>Бактыбай М.</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263104312"/>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52629</TotalTime>
  <Words>596</Words>
  <Application>Microsoft Office PowerPoint</Application>
  <PresentationFormat>Лист A4 (210x297 мм)</PresentationFormat>
  <Paragraphs>102</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7609</cp:revision>
  <cp:lastPrinted>2025-07-15T07:11:11Z</cp:lastPrinted>
  <dcterms:created xsi:type="dcterms:W3CDTF">2018-03-27T06:03:00Z</dcterms:created>
  <dcterms:modified xsi:type="dcterms:W3CDTF">2026-04-18T06:13:31Z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